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2" r:id="rId3"/>
    <p:sldId id="273" r:id="rId4"/>
    <p:sldId id="260" r:id="rId5"/>
    <p:sldId id="263" r:id="rId6"/>
    <p:sldId id="265" r:id="rId7"/>
    <p:sldId id="266" r:id="rId8"/>
    <p:sldId id="264" r:id="rId9"/>
    <p:sldId id="261" r:id="rId10"/>
    <p:sldId id="271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69" r:id="rId20"/>
    <p:sldId id="283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54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715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98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45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07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13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30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35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92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65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9606-2B50-40CD-89CA-B32B8A37F4EF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55AB9C8-7165-4E01-890A-40954ACAF38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92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5.emf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AD08-018E-4A73-B0E7-F2C09AC532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FF391-6DE7-4263-99D2-7C2B7561B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C62266-74DF-4FC5-9A5E-3AD4BA152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32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66693-4841-4373-86AA-1609E465C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B677B82-559B-4512-B66F-223D9A3E5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6889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5C6E146-979B-4F1C-A9E0-6155B7598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470" y="0"/>
            <a:ext cx="957452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CD5B3E-D873-4369-AD17-D0B49CC89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19" y="586072"/>
            <a:ext cx="1322947" cy="1274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6F4B5-0895-4C22-A259-BDF226D61425}"/>
              </a:ext>
            </a:extLst>
          </p:cNvPr>
          <p:cNvSpPr txBox="1"/>
          <p:nvPr/>
        </p:nvSpPr>
        <p:spPr>
          <a:xfrm>
            <a:off x="205195" y="1829210"/>
            <a:ext cx="24122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dirty="0">
                <a:latin typeface="4815_KwangMD_Catthai" panose="02000000000000000000" pitchFamily="2" charset="0"/>
                <a:cs typeface="4815_KwangMD_Catthai" panose="02000000000000000000" pitchFamily="2" charset="0"/>
              </a:rPr>
              <a:t>เงินงบประมาณรายจ่าย </a:t>
            </a:r>
          </a:p>
          <a:p>
            <a:r>
              <a:rPr lang="th-TH" sz="4000" dirty="0">
                <a:latin typeface="4815_KwangMD_Catthai" panose="02000000000000000000" pitchFamily="2" charset="0"/>
                <a:cs typeface="4815_KwangMD_Catthai" panose="02000000000000000000" pitchFamily="2" charset="0"/>
              </a:rPr>
              <a:t>ประจำปีงบประมาณ พ.ศ. 2567 </a:t>
            </a:r>
          </a:p>
          <a:p>
            <a:r>
              <a:rPr lang="th-TH" sz="4000" dirty="0">
                <a:latin typeface="4815_KwangMD_Catthai" panose="02000000000000000000" pitchFamily="2" charset="0"/>
                <a:cs typeface="4815_KwangMD_Catthai" panose="02000000000000000000" pitchFamily="2" charset="0"/>
              </a:rPr>
              <a:t>(งบกรมจังหวัด)</a:t>
            </a:r>
            <a:endParaRPr lang="en-US" sz="4000" dirty="0"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2D40F1-3E80-4347-A705-D736D43BA8D5}"/>
              </a:ext>
            </a:extLst>
          </p:cNvPr>
          <p:cNvSpPr txBox="1"/>
          <p:nvPr/>
        </p:nvSpPr>
        <p:spPr>
          <a:xfrm>
            <a:off x="209308" y="6288022"/>
            <a:ext cx="2954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accent1"/>
                </a:solidFill>
              </a:rPr>
              <a:t>ข้อมูล ณ 24 มกราคม 2567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C1DC6-7C10-43B5-AA14-D9754726546E}"/>
              </a:ext>
            </a:extLst>
          </p:cNvPr>
          <p:cNvSpPr txBox="1"/>
          <p:nvPr/>
        </p:nvSpPr>
        <p:spPr>
          <a:xfrm>
            <a:off x="10775887" y="73116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หน่วย </a:t>
            </a: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ล้านบาท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F9B971-1EF7-4129-A137-13CE9C8F7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555" y="291161"/>
            <a:ext cx="8788358" cy="649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45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E534-B8A5-4DC6-B532-0706B9F54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A818FD-18FC-4AB8-AD5D-1D1E818DF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887" y="2016125"/>
            <a:ext cx="6132689" cy="34496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5653CB-E27E-4E31-9296-1C175A0EB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53DA42-DACA-4228-8FC2-2470540CB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A92DC2-AC54-4CB8-93FF-18B663965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06B0C7-EF76-4875-888F-3A1368BE8F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931236-4094-467D-B1A1-D2E01A43CC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335D1F-6F18-4A9E-928D-B75580947C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BC44A0-22C2-40A1-ACED-C3A5CD2B3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AA4172-60C6-4A73-937A-96622FF3CF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AD0E88C-B588-4EAD-BFA6-8DAD7F8E539C}"/>
              </a:ext>
            </a:extLst>
          </p:cNvPr>
          <p:cNvSpPr txBox="1"/>
          <p:nvPr/>
        </p:nvSpPr>
        <p:spPr>
          <a:xfrm>
            <a:off x="8977382" y="1038663"/>
            <a:ext cx="206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ข้อมูล ณ 24 มกราคม 2567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FB2095-BC7A-4311-A9A2-A720AC65013A}"/>
              </a:ext>
            </a:extLst>
          </p:cNvPr>
          <p:cNvSpPr txBox="1"/>
          <p:nvPr/>
        </p:nvSpPr>
        <p:spPr>
          <a:xfrm>
            <a:off x="10478151" y="1379468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หน่วย </a:t>
            </a: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ล้านบาท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90111-A916-4E03-A0B9-5EBF3C5F5C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171" y="1601203"/>
            <a:ext cx="11220629" cy="47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21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5CD2-A336-4374-877B-BC275D76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0FCC4-7734-4FB3-924B-5E06C68A8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AE9B5-B939-4B2E-A265-E99BBB26B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B7872-2E97-4D8B-9001-9BB67ACA7486}"/>
              </a:ext>
            </a:extLst>
          </p:cNvPr>
          <p:cNvSpPr txBox="1"/>
          <p:nvPr/>
        </p:nvSpPr>
        <p:spPr>
          <a:xfrm>
            <a:off x="8965580" y="909757"/>
            <a:ext cx="206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ข้อมูล ณ 24 มกราคม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0B7C9F-41F1-42D6-8F4A-3E06E47F8735}"/>
              </a:ext>
            </a:extLst>
          </p:cNvPr>
          <p:cNvSpPr txBox="1"/>
          <p:nvPr/>
        </p:nvSpPr>
        <p:spPr>
          <a:xfrm>
            <a:off x="10086278" y="1231871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หน่วย </a:t>
            </a: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ล้านบาท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5856AA-914D-4ED6-A92B-7AC3E6375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43" y="1508870"/>
            <a:ext cx="10434350" cy="507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0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5CD2-A336-4374-877B-BC275D76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0FCC4-7734-4FB3-924B-5E06C68A8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AE9B5-B939-4B2E-A265-E99BBB26B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A71AF2-65BD-43C5-8D81-7B4102F94654}"/>
              </a:ext>
            </a:extLst>
          </p:cNvPr>
          <p:cNvSpPr txBox="1"/>
          <p:nvPr/>
        </p:nvSpPr>
        <p:spPr>
          <a:xfrm>
            <a:off x="8965580" y="909757"/>
            <a:ext cx="206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ข้อมูล ณ 24 มกราคม 2567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A97605-523B-41E9-906B-521834D7EEF7}"/>
              </a:ext>
            </a:extLst>
          </p:cNvPr>
          <p:cNvSpPr txBox="1"/>
          <p:nvPr/>
        </p:nvSpPr>
        <p:spPr>
          <a:xfrm>
            <a:off x="10086278" y="1231871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หน่วย </a:t>
            </a: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ล้านบาท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685140-00C6-4090-B69D-B0C6588DE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47" y="1508870"/>
            <a:ext cx="107537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9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5CD2-A336-4374-877B-BC275D76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0FCC4-7734-4FB3-924B-5E06C68A8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DAE9B5-B939-4B2E-A265-E99BBB26B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E9F5D5-8B51-4807-9003-344D9F442EA8}"/>
              </a:ext>
            </a:extLst>
          </p:cNvPr>
          <p:cNvSpPr txBox="1"/>
          <p:nvPr/>
        </p:nvSpPr>
        <p:spPr>
          <a:xfrm>
            <a:off x="8872653" y="955924"/>
            <a:ext cx="206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ข้อมูล ณ 24 มกราคม 2567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3DAA60-D136-47E3-98C5-C87BCDB1BCC5}"/>
              </a:ext>
            </a:extLst>
          </p:cNvPr>
          <p:cNvSpPr txBox="1"/>
          <p:nvPr/>
        </p:nvSpPr>
        <p:spPr>
          <a:xfrm>
            <a:off x="9904141" y="1208058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หน่วย </a:t>
            </a: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th-TH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ล้านบาท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BDD2EC-32CC-4A5E-9F29-1EB229877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86" y="1577390"/>
            <a:ext cx="11150827" cy="502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5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63DD-C704-4935-8375-34038B86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45D2E-F3C8-49FF-9844-0BCACC68D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8E5F09-47F9-4DD5-AA08-9AF4A2C8B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8F06A2-32D5-4237-B28A-B12875197019}"/>
              </a:ext>
            </a:extLst>
          </p:cNvPr>
          <p:cNvSpPr txBox="1"/>
          <p:nvPr/>
        </p:nvSpPr>
        <p:spPr>
          <a:xfrm>
            <a:off x="8992125" y="1376700"/>
            <a:ext cx="33303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accent1">
                    <a:lumMod val="75000"/>
                  </a:schemeClr>
                </a:solidFill>
              </a:rPr>
              <a:t>ข้อมูล ณ 24 มกราคม 2567</a:t>
            </a:r>
            <a:endParaRPr lang="en-US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30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CA9B-846D-49F2-85A1-67894627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0FEFB-D610-4F1A-9579-5043C5BDB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583C1-5E0D-4DBD-840C-490DDE46E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1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5EAD41-C0C7-4849-8BB8-C67A5FC6C95C}"/>
              </a:ext>
            </a:extLst>
          </p:cNvPr>
          <p:cNvSpPr txBox="1"/>
          <p:nvPr/>
        </p:nvSpPr>
        <p:spPr>
          <a:xfrm>
            <a:off x="2209792" y="167601"/>
            <a:ext cx="92666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>
                <a:solidFill>
                  <a:srgbClr val="C00000"/>
                </a:solidFill>
                <a:latin typeface="4711_AtNoon_Traditional" panose="02000000000000000000" pitchFamily="2" charset="0"/>
                <a:cs typeface="4711_AtNoon_Traditional" panose="02000000000000000000" pitchFamily="2" charset="0"/>
              </a:rPr>
              <a:t>หน่วยงานที่ขอกันเงินไว้เบิกเหลื่อมปี พ.ศ. 2566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1A986-F213-4892-8309-4AF96E260CC0}"/>
              </a:ext>
            </a:extLst>
          </p:cNvPr>
          <p:cNvSpPr txBox="1"/>
          <p:nvPr/>
        </p:nvSpPr>
        <p:spPr>
          <a:xfrm>
            <a:off x="3045208" y="790645"/>
            <a:ext cx="639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u="sng" dirty="0">
                <a:solidFill>
                  <a:srgbClr val="C00000"/>
                </a:solidFill>
                <a:latin typeface="4711_AtNoon_Traditional" panose="02000000000000000000" pitchFamily="2" charset="0"/>
                <a:cs typeface="4711_AtNoon_Traditional" panose="02000000000000000000" pitchFamily="2" charset="0"/>
              </a:rPr>
              <a:t>ที่อยู่ระหว่างดำเนินการ</a:t>
            </a:r>
            <a:r>
              <a:rPr lang="th-TH" sz="4000" b="1" dirty="0">
                <a:solidFill>
                  <a:srgbClr val="C00000"/>
                </a:solidFill>
                <a:latin typeface="4711_AtNoon_Traditional" panose="02000000000000000000" pitchFamily="2" charset="0"/>
                <a:cs typeface="4711_AtNoon_Traditional" panose="02000000000000000000" pitchFamily="2" charset="0"/>
              </a:rPr>
              <a:t> จำนวน 20 หน่วยงาน</a:t>
            </a:r>
            <a:endParaRPr lang="en-US" sz="4000" b="1" dirty="0">
              <a:solidFill>
                <a:srgbClr val="C00000"/>
              </a:solidFill>
              <a:latin typeface="4711_AtNoon_Traditional" panose="02000000000000000000" pitchFamily="2" charset="0"/>
              <a:cs typeface="4711_AtNoon_Traditional" panose="02000000000000000000" pitchFamily="2" charset="0"/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63CB159B-5B54-4772-B893-D5E38E8BCA79}"/>
              </a:ext>
            </a:extLst>
          </p:cNvPr>
          <p:cNvSpPr/>
          <p:nvPr/>
        </p:nvSpPr>
        <p:spPr>
          <a:xfrm>
            <a:off x="84562" y="-359651"/>
            <a:ext cx="1823221" cy="1814443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181764-3E4B-46B4-B9B8-C3226C333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32" y="117248"/>
            <a:ext cx="1317708" cy="1270076"/>
          </a:xfrm>
          <a:prstGeom prst="flowChartConnector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A866577-47A8-4465-A496-E3FCBDB08E36}"/>
              </a:ext>
            </a:extLst>
          </p:cNvPr>
          <p:cNvSpPr txBox="1"/>
          <p:nvPr/>
        </p:nvSpPr>
        <p:spPr>
          <a:xfrm>
            <a:off x="4672361" y="1319559"/>
            <a:ext cx="260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ข้อมูล ณ 24 มกราคม 2567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525983-3720-429E-A222-9D2EFCE3E9A5}"/>
              </a:ext>
            </a:extLst>
          </p:cNvPr>
          <p:cNvSpPr txBox="1"/>
          <p:nvPr/>
        </p:nvSpPr>
        <p:spPr>
          <a:xfrm>
            <a:off x="9969755" y="1455317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solidFill>
                  <a:srgbClr val="C00000"/>
                </a:solidFill>
              </a:rPr>
              <a:t>หน่วย </a:t>
            </a:r>
            <a:r>
              <a:rPr lang="en-US" sz="1200" b="1" dirty="0">
                <a:solidFill>
                  <a:srgbClr val="C00000"/>
                </a:solidFill>
              </a:rPr>
              <a:t>: </a:t>
            </a:r>
            <a:r>
              <a:rPr lang="th-TH" sz="1200" b="1" dirty="0">
                <a:solidFill>
                  <a:srgbClr val="C00000"/>
                </a:solidFill>
              </a:rPr>
              <a:t>ล้านบาท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4E4401-66B5-4EBE-882F-FF10B2B40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146" y="1677508"/>
            <a:ext cx="981075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91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9583C1-5E0D-4DBD-840C-490DDE46E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5EAD41-C0C7-4849-8BB8-C67A5FC6C95C}"/>
              </a:ext>
            </a:extLst>
          </p:cNvPr>
          <p:cNvSpPr txBox="1"/>
          <p:nvPr/>
        </p:nvSpPr>
        <p:spPr>
          <a:xfrm>
            <a:off x="2209792" y="167601"/>
            <a:ext cx="92666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4711_AtNoon_Traditional" panose="02000000000000000000" pitchFamily="2" charset="0"/>
                <a:ea typeface="+mn-ea"/>
                <a:cs typeface="4711_AtNoon_Traditional" panose="02000000000000000000" pitchFamily="2" charset="0"/>
              </a:rPr>
              <a:t>หน่วยงานที่ขอกันเงินไว้เบิกเหลื่อมปี พ.ศ. 2566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1A986-F213-4892-8309-4AF96E260CC0}"/>
              </a:ext>
            </a:extLst>
          </p:cNvPr>
          <p:cNvSpPr txBox="1"/>
          <p:nvPr/>
        </p:nvSpPr>
        <p:spPr>
          <a:xfrm>
            <a:off x="3045208" y="790645"/>
            <a:ext cx="639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4711_AtNoon_Traditional" panose="02000000000000000000" pitchFamily="2" charset="0"/>
                <a:ea typeface="+mn-ea"/>
                <a:cs typeface="4711_AtNoon_Traditional" panose="02000000000000000000" pitchFamily="2" charset="0"/>
              </a:rPr>
              <a:t>ที่อยู่ระหว่างดำเนินการ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4711_AtNoon_Traditional" panose="02000000000000000000" pitchFamily="2" charset="0"/>
                <a:ea typeface="+mn-ea"/>
                <a:cs typeface="4711_AtNoon_Traditional" panose="02000000000000000000" pitchFamily="2" charset="0"/>
              </a:rPr>
              <a:t> จำนวน 20 หน่วยงาน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4711_AtNoon_Traditional" panose="02000000000000000000" pitchFamily="2" charset="0"/>
              <a:ea typeface="+mn-ea"/>
              <a:cs typeface="4711_AtNoon_Traditional" panose="02000000000000000000" pitchFamily="2" charset="0"/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63CB159B-5B54-4772-B893-D5E38E8BCA79}"/>
              </a:ext>
            </a:extLst>
          </p:cNvPr>
          <p:cNvSpPr/>
          <p:nvPr/>
        </p:nvSpPr>
        <p:spPr>
          <a:xfrm>
            <a:off x="84562" y="-359651"/>
            <a:ext cx="1823221" cy="1814443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181764-3E4B-46B4-B9B8-C3226C333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32" y="117248"/>
            <a:ext cx="1317708" cy="1270076"/>
          </a:xfrm>
          <a:prstGeom prst="flowChartConnector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5525983-3720-429E-A222-9D2EFCE3E9A5}"/>
              </a:ext>
            </a:extLst>
          </p:cNvPr>
          <p:cNvSpPr txBox="1"/>
          <p:nvPr/>
        </p:nvSpPr>
        <p:spPr>
          <a:xfrm>
            <a:off x="9803780" y="1294987"/>
            <a:ext cx="1124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48C2D-E614-47E1-A470-C528D39C8FD2}"/>
              </a:ext>
            </a:extLst>
          </p:cNvPr>
          <p:cNvSpPr txBox="1"/>
          <p:nvPr/>
        </p:nvSpPr>
        <p:spPr>
          <a:xfrm>
            <a:off x="9037599" y="877820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FF0000"/>
                </a:solidFill>
              </a:rPr>
              <a:t>(ต่อ)</a:t>
            </a:r>
            <a:endParaRPr lang="en-US" sz="30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7DE767-EB1F-4022-BF87-1AC602C78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553" y="1541967"/>
            <a:ext cx="9569619" cy="503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6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567" y="305648"/>
            <a:ext cx="8845417" cy="141281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45F27E0-41CD-4490-85BC-BA4235B19C76}"/>
              </a:ext>
            </a:extLst>
          </p:cNvPr>
          <p:cNvGrpSpPr/>
          <p:nvPr/>
        </p:nvGrpSpPr>
        <p:grpSpPr>
          <a:xfrm>
            <a:off x="486060" y="-259289"/>
            <a:ext cx="1507508" cy="1608588"/>
            <a:chOff x="20209" y="-348500"/>
            <a:chExt cx="1823221" cy="1814443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823221" cy="1814443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1DF4AD-4BAB-4FA0-AF8C-36DA73BBAF48}"/>
              </a:ext>
            </a:extLst>
          </p:cNvPr>
          <p:cNvSpPr txBox="1"/>
          <p:nvPr/>
        </p:nvSpPr>
        <p:spPr>
          <a:xfrm>
            <a:off x="6913756" y="847303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FB7BF-0397-49E1-AD79-7988255B0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60" y="1942956"/>
            <a:ext cx="1142047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4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788" y="326962"/>
            <a:ext cx="8905634" cy="1422428"/>
          </a:xfrm>
          <a:prstGeom prst="rect">
            <a:avLst/>
          </a:prstGeom>
        </p:spPr>
      </p:pic>
      <p:sp>
        <p:nvSpPr>
          <p:cNvPr id="10" name="Hexagon 9">
            <a:extLst>
              <a:ext uri="{FF2B5EF4-FFF2-40B4-BE49-F238E27FC236}">
                <a16:creationId xmlns:a16="http://schemas.microsoft.com/office/drawing/2014/main" id="{3E31E534-642D-4109-A51A-C9BB9656B6BC}"/>
              </a:ext>
            </a:extLst>
          </p:cNvPr>
          <p:cNvSpPr/>
          <p:nvPr/>
        </p:nvSpPr>
        <p:spPr>
          <a:xfrm>
            <a:off x="20209" y="-348500"/>
            <a:ext cx="1823221" cy="1814443"/>
          </a:xfrm>
          <a:prstGeom prst="hexagon">
            <a:avLst/>
          </a:prstGeom>
          <a:solidFill>
            <a:srgbClr val="FFC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1521E5-6224-48A4-915E-116CB73F3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65" y="47571"/>
            <a:ext cx="1317708" cy="1270076"/>
          </a:xfrm>
          <a:prstGeom prst="flowChartConnector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16CECA-A702-4E9C-B560-4302DB1CCFEA}"/>
              </a:ext>
            </a:extLst>
          </p:cNvPr>
          <p:cNvSpPr txBox="1"/>
          <p:nvPr/>
        </p:nvSpPr>
        <p:spPr>
          <a:xfrm>
            <a:off x="6937483" y="926615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0CA8A-F095-4557-A3F7-43EE8720C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84" y="2049280"/>
            <a:ext cx="11777431" cy="424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20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777" y="264439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280639" y="-395119"/>
            <a:ext cx="1775138" cy="1733317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CD9B172-3C5C-4707-818D-0F2F258C48A4}"/>
              </a:ext>
            </a:extLst>
          </p:cNvPr>
          <p:cNvSpPr txBox="1"/>
          <p:nvPr/>
        </p:nvSpPr>
        <p:spPr>
          <a:xfrm>
            <a:off x="6538450" y="784200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AFA8FE-ACBB-4A7C-85FD-F6A96CDEC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1" y="1783701"/>
            <a:ext cx="121062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384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77" y="333578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280639" y="-395119"/>
            <a:ext cx="1775138" cy="1733317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4823B02-08CA-402C-BAB6-27C3D4914B53}"/>
              </a:ext>
            </a:extLst>
          </p:cNvPr>
          <p:cNvSpPr txBox="1"/>
          <p:nvPr/>
        </p:nvSpPr>
        <p:spPr>
          <a:xfrm>
            <a:off x="6623823" y="868564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3A0400-FBB8-4E55-AB12-4B529AB06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84" y="1589351"/>
            <a:ext cx="11857231" cy="493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73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77" y="375498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280639" y="-372817"/>
            <a:ext cx="1775138" cy="1900533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8881AAC-DC51-4EDE-9F95-5DD723C051D6}"/>
              </a:ext>
            </a:extLst>
          </p:cNvPr>
          <p:cNvSpPr txBox="1"/>
          <p:nvPr/>
        </p:nvSpPr>
        <p:spPr>
          <a:xfrm>
            <a:off x="6538450" y="894596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C77647-29E6-4AAC-951A-5B951792F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779" y="1663169"/>
            <a:ext cx="11772442" cy="50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9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593" y="326441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438150" y="-239002"/>
            <a:ext cx="1641324" cy="1733317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2DD7E13-B02F-4201-A561-3AE85017D696}"/>
              </a:ext>
            </a:extLst>
          </p:cNvPr>
          <p:cNvSpPr txBox="1"/>
          <p:nvPr/>
        </p:nvSpPr>
        <p:spPr>
          <a:xfrm>
            <a:off x="6679581" y="886159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C76A7D-44D9-4DA3-8A05-69282638D4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746" y="1522255"/>
            <a:ext cx="11344508" cy="51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43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777" y="380904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280639" y="-395119"/>
            <a:ext cx="1775138" cy="1733317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68DB23A-9E14-4DA3-A4A1-3708ECF441CC}"/>
              </a:ext>
            </a:extLst>
          </p:cNvPr>
          <p:cNvSpPr txBox="1"/>
          <p:nvPr/>
        </p:nvSpPr>
        <p:spPr>
          <a:xfrm>
            <a:off x="6538450" y="906165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A70B57-49F8-401A-80EF-690DBCFC7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62" y="1746230"/>
            <a:ext cx="11641873" cy="4523445"/>
          </a:xfrm>
          <a:prstGeom prst="rect">
            <a:avLst/>
          </a:prstGeom>
        </p:spPr>
      </p:pic>
      <p:sp>
        <p:nvSpPr>
          <p:cNvPr id="3" name="Right Brace 2">
            <a:extLst>
              <a:ext uri="{FF2B5EF4-FFF2-40B4-BE49-F238E27FC236}">
                <a16:creationId xmlns:a16="http://schemas.microsoft.com/office/drawing/2014/main" id="{F7F84DC2-FDFA-402B-9F20-419DF925573D}"/>
              </a:ext>
            </a:extLst>
          </p:cNvPr>
          <p:cNvSpPr/>
          <p:nvPr/>
        </p:nvSpPr>
        <p:spPr>
          <a:xfrm>
            <a:off x="6095998" y="2743200"/>
            <a:ext cx="572431" cy="3077737"/>
          </a:xfrm>
          <a:prstGeom prst="righ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327B48-B8D4-4CAE-B90B-22EDBA5B8A21}"/>
              </a:ext>
            </a:extLst>
          </p:cNvPr>
          <p:cNvSpPr txBox="1"/>
          <p:nvPr/>
        </p:nvSpPr>
        <p:spPr>
          <a:xfrm>
            <a:off x="6791093" y="3934558"/>
            <a:ext cx="918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/>
              <a:t>54.17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095853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484C37-A19B-4CA7-8865-68922893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0D6AAF-F35D-42CA-831D-F0A50A500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777" y="289232"/>
            <a:ext cx="8080444" cy="1290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7CCB-2399-4C0B-A139-BD02F2637153}"/>
              </a:ext>
            </a:extLst>
          </p:cNvPr>
          <p:cNvGrpSpPr/>
          <p:nvPr/>
        </p:nvGrpSpPr>
        <p:grpSpPr>
          <a:xfrm>
            <a:off x="280639" y="-395119"/>
            <a:ext cx="1775138" cy="1733317"/>
            <a:chOff x="20209" y="-348500"/>
            <a:chExt cx="1786289" cy="1787007"/>
          </a:xfrm>
        </p:grpSpPr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3E31E534-642D-4109-A51A-C9BB9656B6BC}"/>
                </a:ext>
              </a:extLst>
            </p:cNvPr>
            <p:cNvSpPr/>
            <p:nvPr/>
          </p:nvSpPr>
          <p:spPr>
            <a:xfrm>
              <a:off x="20209" y="-348500"/>
              <a:ext cx="1786289" cy="1787007"/>
            </a:xfrm>
            <a:prstGeom prst="hexagon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1521E5-6224-48A4-915E-116CB73F3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965" y="47571"/>
              <a:ext cx="1317708" cy="1270076"/>
            </a:xfrm>
            <a:prstGeom prst="flowChartConnector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03D6529-C0D6-4926-A3AB-5B2BECCD822D}"/>
              </a:ext>
            </a:extLst>
          </p:cNvPr>
          <p:cNvSpPr txBox="1"/>
          <p:nvPr/>
        </p:nvSpPr>
        <p:spPr>
          <a:xfrm>
            <a:off x="6538450" y="838771"/>
            <a:ext cx="1170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</a:rPr>
              <a:t>(ต่อ)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27D86-FC5E-40CF-937F-C3FAC5E96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544" y="1627430"/>
            <a:ext cx="11596911" cy="42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56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196C-E6AD-466D-B530-FCA83469A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E0002-1EFD-41A6-8432-E93083262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9E92D8-E594-4683-B3E2-29ED8695B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71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26051-2803-48AA-9DE8-9723A6F8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FFBA-70C8-457C-B173-BC539C6B8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C1195-9D5F-4EE9-B4B9-0512FD2A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0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0A2CF-504A-4B54-B72D-4769F36A6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76AAB-6856-4A7F-9325-DB1305A93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ED70D-3677-4F26-B46B-C78078733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0524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1088</TotalTime>
  <Words>139</Words>
  <Application>Microsoft Office PowerPoint</Application>
  <PresentationFormat>Widescreen</PresentationFormat>
  <Paragraphs>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4711_AtNoon_Traditional</vt:lpstr>
      <vt:lpstr>4815_KwangMD_Catthai</vt:lpstr>
      <vt:lpstr>Arial</vt:lpstr>
      <vt:lpstr>Calibri</vt:lpstr>
      <vt:lpstr>Palatino Linotype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อรวรรณ อังสุธรรม</dc:creator>
  <cp:lastModifiedBy>อรวรรณ อังสุธรรม</cp:lastModifiedBy>
  <cp:revision>31</cp:revision>
  <dcterms:created xsi:type="dcterms:W3CDTF">2024-01-25T00:21:56Z</dcterms:created>
  <dcterms:modified xsi:type="dcterms:W3CDTF">2024-01-26T04:00:21Z</dcterms:modified>
</cp:coreProperties>
</file>